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3" r:id="rId2"/>
    <p:sldId id="279" r:id="rId3"/>
    <p:sldId id="265" r:id="rId4"/>
    <p:sldId id="287" r:id="rId5"/>
    <p:sldId id="280" r:id="rId6"/>
    <p:sldId id="284" r:id="rId7"/>
    <p:sldId id="288" r:id="rId8"/>
    <p:sldId id="289" r:id="rId9"/>
    <p:sldId id="281" r:id="rId10"/>
    <p:sldId id="282" r:id="rId11"/>
    <p:sldId id="293" r:id="rId12"/>
    <p:sldId id="294" r:id="rId13"/>
    <p:sldId id="29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46FB7-5DD3-4C1E-A33F-AE7348514389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D24EC-FEC2-41F0-AFD9-B990F77A5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3709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D24EC-FEC2-41F0-AFD9-B990F77A5C2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47FC2F4-6895-461A-960D-282DC2A0F878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7130736-6C80-4C3B-A4FB-0D53A1E40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hyperlink" Target="http://vivalaevolucion.blogs.ie/2006/01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lps.u-psud.fr/Collectif/gr_15/R_B_Inst_LC.htm" TargetMode="External"/><Relationship Id="rId5" Type="http://schemas.openxmlformats.org/officeDocument/2006/relationships/hyperlink" Target="http://www.enotes.com/topic/Rayleigh-B%C3%A9nard_convection" TargetMode="Externa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esa\Desktop\Eleisha\NASA%20Animations\Rayleigh%20is%20500\NX%20=%2064\streamfunction.av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esa\Desktop\Eleisha\NASA%20Animations\Rayleigh%20is%201708\NX%20=%2064\streamfunction.avi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esa\Desktop\Eleisha\NASA%20Animations\Rayleigh%20is%207000\NX%20=%2064\streamfunction.av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5181600"/>
            <a:ext cx="139990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5334000"/>
            <a:ext cx="160245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4800600"/>
            <a:ext cx="1371600" cy="1831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914400" y="2667000"/>
            <a:ext cx="7543800" cy="17526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41148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Eleisha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Jackson, University of Arizona</a:t>
            </a:r>
          </a:p>
          <a:p>
            <a:pPr marL="41148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Mentor: Dr. Cho Lik Chan, University of Arizona</a:t>
            </a:r>
          </a:p>
          <a:p>
            <a:pPr marL="41148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Annual Arizona Space Grant Symposium</a:t>
            </a:r>
          </a:p>
          <a:p>
            <a:pPr marL="41148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University of Arizona, Tucson, AZ</a:t>
            </a:r>
          </a:p>
          <a:p>
            <a:pPr marL="41148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April 21, 2012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3048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rial" pitchFamily="34" charset="0"/>
                <a:cs typeface="Arial" pitchFamily="34" charset="0"/>
              </a:rPr>
              <a:t>Numerical Simulations of Convections</a:t>
            </a:r>
            <a:endParaRPr lang="en-US" sz="5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3048000"/>
            <a:ext cx="5562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Arizona/NASA Space Grant Consortium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University of Arizona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Dr. Cho Lik Chan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Eric Wilder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Arial" pitchFamily="34" charset="0"/>
                <a:cs typeface="Arial" pitchFamily="34" charset="0"/>
              </a:rPr>
              <a:t>Thank You</a:t>
            </a:r>
            <a:endParaRPr lang="en-US" sz="7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6172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Rayleigh Number = 500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28600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sz="8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stream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905000"/>
            <a:ext cx="7431136" cy="35469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62200" y="6172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Rayleigh Number = 1708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152400"/>
            <a:ext cx="571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sz="8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stream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905000"/>
            <a:ext cx="7503362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52400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6172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Rayleigh Number =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7000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stream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905000"/>
            <a:ext cx="7696200" cy="3591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381000"/>
            <a:ext cx="617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Arial" pitchFamily="34" charset="0"/>
                <a:cs typeface="Arial" pitchFamily="34" charset="0"/>
              </a:rPr>
              <a:t>Research Goals</a:t>
            </a:r>
            <a:endParaRPr lang="en-US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595021"/>
            <a:ext cx="8458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olving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 differential equation analytically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may not be possible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MATLAB and Pseudo-Spectral Collocation Method used to find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solutions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Approximate the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solution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by sum of known functions, e.g.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Chebyshev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polynomials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Explore fluid flow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convection phenomena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Focus on Rayleigh-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Bénard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Convection (RBC)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7620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rial" pitchFamily="34" charset="0"/>
                <a:cs typeface="Arial" pitchFamily="34" charset="0"/>
              </a:rPr>
              <a:t>Rayleigh-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Bénard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Convection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981200"/>
            <a:ext cx="7315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Henri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Bénard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Lord Raleigh 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onvection in a shallow horizontal layer of a fluid heated from below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Instability at R = 1708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962400"/>
            <a:ext cx="3352800" cy="1403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248400" y="1905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3733800"/>
            <a:ext cx="3733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g = acceleration of gravity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ΔT = temperature difference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 = spacing between plates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α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thermal expansion coefficient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κ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thermal diffusivity 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viscosity  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14800" y="6172200"/>
            <a:ext cx="480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Ahlers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G .(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2006) 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Experiments with Rayleigh-</a:t>
            </a:r>
            <a:r>
              <a:rPr lang="en-US" sz="1000" i="1" dirty="0" err="1" smtClean="0">
                <a:latin typeface="Arial" pitchFamily="34" charset="0"/>
                <a:cs typeface="Arial" pitchFamily="34" charset="0"/>
              </a:rPr>
              <a:t>Bénard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Convection.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Mutabazi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I.,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Wesfreid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J. &amp;,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Guyon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E.,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Dynamics of </a:t>
            </a:r>
            <a:r>
              <a:rPr lang="en-US" sz="1000" i="1" dirty="0" err="1" smtClean="0">
                <a:latin typeface="Arial" pitchFamily="34" charset="0"/>
                <a:cs typeface="Arial" pitchFamily="34" charset="0"/>
              </a:rPr>
              <a:t>Spatio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-Temporal Cellular Structures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  (67-94)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Springer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Berlin /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Heidelberg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rial" pitchFamily="34" charset="0"/>
                <a:cs typeface="Arial" pitchFamily="34" charset="0"/>
              </a:rPr>
              <a:t>Rayleigh-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Bénard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Convection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1905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300px-ConvectionCells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838200"/>
            <a:ext cx="3695700" cy="2389886"/>
          </a:xfrm>
          <a:prstGeom prst="rect">
            <a:avLst/>
          </a:prstGeom>
        </p:spPr>
      </p:pic>
      <p:pic>
        <p:nvPicPr>
          <p:cNvPr id="10" name="Picture 9" descr="R_B_ins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3352800"/>
            <a:ext cx="3784600" cy="2400300"/>
          </a:xfrm>
          <a:prstGeom prst="rect">
            <a:avLst/>
          </a:prstGeom>
        </p:spPr>
      </p:pic>
      <p:pic>
        <p:nvPicPr>
          <p:cNvPr id="11" name="Picture 10" descr="Benard-convecti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914400"/>
            <a:ext cx="3886200" cy="46803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688449"/>
            <a:ext cx="5257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Tx/>
              <a:buAutoNum type="arabicPeriod"/>
            </a:pPr>
            <a:r>
              <a:rPr lang="en-US" sz="1000" dirty="0" smtClean="0">
                <a:latin typeface="Arial" pitchFamily="34" charset="0"/>
                <a:cs typeface="Arial" pitchFamily="34" charset="0"/>
              </a:rPr>
              <a:t>Rayleigh-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Bénard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convection. (2012). 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Rayleigh-</a:t>
            </a:r>
            <a:r>
              <a:rPr lang="en-US" sz="1000" i="1" dirty="0" err="1" smtClean="0">
                <a:latin typeface="Arial" pitchFamily="34" charset="0"/>
                <a:cs typeface="Arial" pitchFamily="34" charset="0"/>
              </a:rPr>
              <a:t>Bénard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 convection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. Retrieved April 11, 2012 from </a:t>
            </a:r>
            <a:r>
              <a:rPr lang="en-US" sz="1000" dirty="0" smtClean="0">
                <a:latin typeface="Arial" pitchFamily="34" charset="0"/>
                <a:cs typeface="Arial" pitchFamily="34" charset="0"/>
                <a:hlinkClick r:id="rId5"/>
              </a:rPr>
              <a:t>http://</a:t>
            </a:r>
            <a:r>
              <a:rPr lang="en-US" sz="1000" dirty="0" smtClean="0">
                <a:latin typeface="Arial" pitchFamily="34" charset="0"/>
                <a:cs typeface="Arial" pitchFamily="34" charset="0"/>
                <a:hlinkClick r:id="rId5"/>
              </a:rPr>
              <a:t>www.enotes.com/topic/Rayleigh-B%C3%A9nard_convection</a:t>
            </a: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228600" indent="-228600">
              <a:buFontTx/>
              <a:buAutoNum type="arabicPeriod"/>
            </a:pPr>
            <a:r>
              <a:rPr lang="en-US" sz="1000" dirty="0" smtClean="0">
                <a:latin typeface="Arial" pitchFamily="34" charset="0"/>
                <a:cs typeface="Arial" pitchFamily="34" charset="0"/>
              </a:rPr>
              <a:t>Rayleigh-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Bénard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Instabilities in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Nematics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Rayleigh-</a:t>
            </a:r>
            <a:r>
              <a:rPr lang="en-US" sz="1000" i="1" dirty="0" err="1" smtClean="0">
                <a:latin typeface="Arial" pitchFamily="34" charset="0"/>
                <a:cs typeface="Arial" pitchFamily="34" charset="0"/>
              </a:rPr>
              <a:t>Bénard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convection.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Retrieved April 11,2012 from </a:t>
            </a:r>
            <a:r>
              <a:rPr lang="en-US" sz="1000" dirty="0" smtClean="0">
                <a:latin typeface="Arial" pitchFamily="34" charset="0"/>
                <a:cs typeface="Arial" pitchFamily="34" charset="0"/>
                <a:hlinkClick r:id="rId6"/>
              </a:rPr>
              <a:t>http://</a:t>
            </a:r>
            <a:r>
              <a:rPr lang="en-US" sz="1000" dirty="0" smtClean="0">
                <a:latin typeface="Arial" pitchFamily="34" charset="0"/>
                <a:cs typeface="Arial" pitchFamily="34" charset="0"/>
                <a:hlinkClick r:id="rId6"/>
              </a:rPr>
              <a:t>www.lps.u-psud.fr/Collectif/gr_15/R_B_Inst_LC.htm</a:t>
            </a: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228600" indent="-228600">
              <a:buFontTx/>
              <a:buAutoNum type="arabicPeriod"/>
            </a:pPr>
            <a:r>
              <a:rPr lang="en-US" sz="1000" dirty="0" smtClean="0">
                <a:latin typeface="Arial" pitchFamily="34" charset="0"/>
                <a:cs typeface="Arial" pitchFamily="34" charset="0"/>
              </a:rPr>
              <a:t>Viva La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Evolucion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!. (2006). 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Rayleigh </a:t>
            </a:r>
            <a:r>
              <a:rPr lang="en-US" sz="1000" i="1" dirty="0" err="1" smtClean="0">
                <a:latin typeface="Arial" pitchFamily="34" charset="0"/>
                <a:cs typeface="Arial" pitchFamily="34" charset="0"/>
              </a:rPr>
              <a:t>Benard</a:t>
            </a:r>
            <a:r>
              <a:rPr lang="en-US" sz="1000" i="1" dirty="0" smtClean="0">
                <a:latin typeface="Arial" pitchFamily="34" charset="0"/>
                <a:cs typeface="Arial" pitchFamily="34" charset="0"/>
              </a:rPr>
              <a:t> Convection.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Retrieved  April 11 ,2012 , from </a:t>
            </a:r>
            <a:r>
              <a:rPr lang="en-US" sz="1000" dirty="0" smtClean="0">
                <a:latin typeface="Arial" pitchFamily="34" charset="0"/>
                <a:cs typeface="Arial" pitchFamily="34" charset="0"/>
                <a:hlinkClick r:id="rId7"/>
              </a:rPr>
              <a:t>http://vivalaevolucion.blogs.ie/2006/01/</a:t>
            </a: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228600" indent="-228600">
              <a:buFontTx/>
              <a:buAutoNum type="arabicPeriod"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00" y="914400"/>
            <a:ext cx="30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39200" y="914400"/>
            <a:ext cx="152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15400" y="3048000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6172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Rayleigh Number = 500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28600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sz="8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streamfunction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524000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62200" y="6172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Rayleigh Number = 1708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152400"/>
            <a:ext cx="571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sz="8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streamfunction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447800"/>
            <a:ext cx="6121400" cy="4591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52400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6172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Rayleigh Number =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7000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streamfunction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524000"/>
            <a:ext cx="59944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67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52400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5867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Rayleigh Number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7000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191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Rayleigh Number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1708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2209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Rayleigh Number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500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 descr="temperature.bmp"/>
          <p:cNvPicPr>
            <a:picLocks noChangeAspect="1"/>
          </p:cNvPicPr>
          <p:nvPr/>
        </p:nvPicPr>
        <p:blipFill>
          <a:blip r:embed="rId2" cstate="print"/>
          <a:srcRect l="3750" t="35507" r="7500" b="37440"/>
          <a:stretch>
            <a:fillRect/>
          </a:stretch>
        </p:blipFill>
        <p:spPr>
          <a:xfrm>
            <a:off x="304800" y="1828800"/>
            <a:ext cx="5410200" cy="1219200"/>
          </a:xfrm>
          <a:prstGeom prst="rect">
            <a:avLst/>
          </a:prstGeom>
        </p:spPr>
      </p:pic>
      <p:pic>
        <p:nvPicPr>
          <p:cNvPr id="12" name="Picture 11" descr="temperature.bmp"/>
          <p:cNvPicPr>
            <a:picLocks noChangeAspect="1"/>
          </p:cNvPicPr>
          <p:nvPr/>
        </p:nvPicPr>
        <p:blipFill>
          <a:blip r:embed="rId2" cstate="print"/>
          <a:srcRect l="3414" t="34633" r="7825" b="35351"/>
          <a:stretch>
            <a:fillRect/>
          </a:stretch>
        </p:blipFill>
        <p:spPr>
          <a:xfrm>
            <a:off x="3124200" y="3581400"/>
            <a:ext cx="5791200" cy="1447800"/>
          </a:xfrm>
          <a:prstGeom prst="rect">
            <a:avLst/>
          </a:prstGeom>
        </p:spPr>
      </p:pic>
      <p:pic>
        <p:nvPicPr>
          <p:cNvPr id="14" name="Picture 13" descr="temperature.bmp"/>
          <p:cNvPicPr>
            <a:picLocks noChangeAspect="1"/>
          </p:cNvPicPr>
          <p:nvPr/>
        </p:nvPicPr>
        <p:blipFill>
          <a:blip r:embed="rId3" cstate="print"/>
          <a:srcRect l="9448" t="34105" r="8095" b="37176"/>
          <a:stretch>
            <a:fillRect/>
          </a:stretch>
        </p:blipFill>
        <p:spPr>
          <a:xfrm>
            <a:off x="0" y="5486400"/>
            <a:ext cx="64008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53340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rial" pitchFamily="34" charset="0"/>
                <a:cs typeface="Arial" pitchFamily="34" charset="0"/>
              </a:rPr>
              <a:t>Future Work and Further Applications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743200"/>
            <a:ext cx="822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Investigate different convection phenomena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Investigate effects of thermal diffusivity, thermal coefficient, viscosity on convection phenomena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Use this method to solve other equations, e.g. double diffusive convection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1138</TotalTime>
  <Words>329</Words>
  <Application>Microsoft Office PowerPoint</Application>
  <PresentationFormat>On-screen Show (4:3)</PresentationFormat>
  <Paragraphs>69</Paragraphs>
  <Slides>13</Slides>
  <Notes>1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Lesa</dc:creator>
  <cp:lastModifiedBy>Lesa</cp:lastModifiedBy>
  <cp:revision>108</cp:revision>
  <dcterms:created xsi:type="dcterms:W3CDTF">2012-04-09T00:53:06Z</dcterms:created>
  <dcterms:modified xsi:type="dcterms:W3CDTF">2012-04-12T04:50:19Z</dcterms:modified>
</cp:coreProperties>
</file>